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87" r:id="rId2"/>
    <p:sldId id="328" r:id="rId3"/>
    <p:sldId id="327" r:id="rId4"/>
    <p:sldId id="326" r:id="rId5"/>
    <p:sldId id="330" r:id="rId6"/>
    <p:sldId id="332" r:id="rId7"/>
    <p:sldId id="334" r:id="rId8"/>
    <p:sldId id="349" r:id="rId9"/>
    <p:sldId id="348" r:id="rId10"/>
    <p:sldId id="347" r:id="rId11"/>
    <p:sldId id="346" r:id="rId12"/>
    <p:sldId id="345" r:id="rId13"/>
    <p:sldId id="344" r:id="rId14"/>
    <p:sldId id="343" r:id="rId15"/>
    <p:sldId id="340" r:id="rId16"/>
    <p:sldId id="359" r:id="rId17"/>
    <p:sldId id="363" r:id="rId18"/>
    <p:sldId id="362" r:id="rId19"/>
    <p:sldId id="358" r:id="rId20"/>
    <p:sldId id="342" r:id="rId21"/>
    <p:sldId id="366" r:id="rId22"/>
    <p:sldId id="341" r:id="rId23"/>
    <p:sldId id="365" r:id="rId24"/>
    <p:sldId id="339" r:id="rId25"/>
    <p:sldId id="335" r:id="rId26"/>
    <p:sldId id="364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36" r:id="rId36"/>
    <p:sldId id="361" r:id="rId37"/>
    <p:sldId id="337" r:id="rId38"/>
    <p:sldId id="333" r:id="rId39"/>
    <p:sldId id="338" r:id="rId40"/>
    <p:sldId id="353" r:id="rId41"/>
    <p:sldId id="352" r:id="rId42"/>
    <p:sldId id="351" r:id="rId43"/>
    <p:sldId id="357" r:id="rId44"/>
    <p:sldId id="313" r:id="rId45"/>
    <p:sldId id="360" r:id="rId4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486A70"/>
    <a:srgbClr val="47667D"/>
    <a:srgbClr val="4B6779"/>
    <a:srgbClr val="5A8390"/>
    <a:srgbClr val="6A95A2"/>
    <a:srgbClr val="279187"/>
    <a:srgbClr val="2E6B8A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32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 userDrawn="1"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 userDrawn="1"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3628-E3FA-45DE-9F9C-4B78CCDF822E}" type="datetimeFigureOut">
              <a:rPr lang="es-ES" smtClean="0"/>
              <a:t>15/04/2021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D4C161BA-72FF-4B2B-9E8A-58C9189E93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100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3628-E3FA-45DE-9F9C-4B78CCDF822E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161BA-72FF-4B2B-9E8A-58C9189E93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982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3628-E3FA-45DE-9F9C-4B78CCDF822E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161BA-72FF-4B2B-9E8A-58C9189E93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92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3628-E3FA-45DE-9F9C-4B78CCDF822E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161BA-72FF-4B2B-9E8A-58C9189E93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604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64313628-E3FA-45DE-9F9C-4B78CCDF822E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4C161BA-72FF-4B2B-9E8A-58C9189E93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682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3628-E3FA-45DE-9F9C-4B78CCDF822E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161BA-72FF-4B2B-9E8A-58C9189E93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968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3628-E3FA-45DE-9F9C-4B78CCDF822E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161BA-72FF-4B2B-9E8A-58C9189E93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081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3628-E3FA-45DE-9F9C-4B78CCDF822E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161BA-72FF-4B2B-9E8A-58C9189E93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078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834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3628-E3FA-45DE-9F9C-4B78CCDF822E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161BA-72FF-4B2B-9E8A-58C9189E93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426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64313628-E3FA-45DE-9F9C-4B78CCDF822E}" type="datetimeFigureOut">
              <a:rPr lang="es-ES" smtClean="0"/>
              <a:t>15/04/2021</a:t>
            </a:fld>
            <a:endParaRPr lang="es-E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161BA-72FF-4B2B-9E8A-58C9189E93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422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64313628-E3FA-45DE-9F9C-4B78CCDF822E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4C161BA-72FF-4B2B-9E8A-58C9189E93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0945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55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3" b="6515"/>
          <a:stretch/>
        </p:blipFill>
        <p:spPr>
          <a:xfrm>
            <a:off x="5541104" y="1122903"/>
            <a:ext cx="5657039" cy="4612194"/>
          </a:xfrm>
          <a:prstGeom prst="rect">
            <a:avLst/>
          </a:prstGeom>
          <a:effectLst/>
          <a:scene3d>
            <a:camera prst="orthographicFront"/>
            <a:lightRig rig="contrasting" dir="t"/>
          </a:scene3d>
        </p:spPr>
      </p:pic>
    </p:spTree>
    <p:extLst>
      <p:ext uri="{BB962C8B-B14F-4D97-AF65-F5344CB8AC3E}">
        <p14:creationId xmlns:p14="http://schemas.microsoft.com/office/powerpoint/2010/main" val="270149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9" y="137630"/>
            <a:ext cx="3966158" cy="30514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592" y="965367"/>
            <a:ext cx="6641868" cy="52771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Datos 1"/>
          <p:cNvSpPr/>
          <p:nvPr/>
        </p:nvSpPr>
        <p:spPr>
          <a:xfrm>
            <a:off x="3326005" y="965367"/>
            <a:ext cx="7536264" cy="1195754"/>
          </a:xfrm>
          <a:prstGeom prst="flowChartInputOutput">
            <a:avLst/>
          </a:prstGeom>
          <a:solidFill>
            <a:srgbClr val="00B0F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/>
          <p:cNvSpPr/>
          <p:nvPr/>
        </p:nvSpPr>
        <p:spPr>
          <a:xfrm>
            <a:off x="6333003" y="3285812"/>
            <a:ext cx="4268008" cy="493567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927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54" y="616190"/>
            <a:ext cx="7441832" cy="55525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rminador 3"/>
          <p:cNvSpPr/>
          <p:nvPr/>
        </p:nvSpPr>
        <p:spPr>
          <a:xfrm>
            <a:off x="552523" y="1205802"/>
            <a:ext cx="8223768" cy="805967"/>
          </a:xfrm>
          <a:prstGeom prst="flowChartTerminator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/>
          <p:cNvSpPr/>
          <p:nvPr/>
        </p:nvSpPr>
        <p:spPr>
          <a:xfrm>
            <a:off x="6431234" y="1332066"/>
            <a:ext cx="1878752" cy="33728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Datos 6"/>
          <p:cNvSpPr/>
          <p:nvPr/>
        </p:nvSpPr>
        <p:spPr>
          <a:xfrm>
            <a:off x="-324599" y="616190"/>
            <a:ext cx="5419114" cy="715876"/>
          </a:xfrm>
          <a:prstGeom prst="flowChartInputOutput">
            <a:avLst/>
          </a:prstGeom>
          <a:solidFill>
            <a:srgbClr val="00B0F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81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910" y="806115"/>
            <a:ext cx="7418172" cy="51727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Elipse 2"/>
          <p:cNvSpPr/>
          <p:nvPr/>
        </p:nvSpPr>
        <p:spPr>
          <a:xfrm>
            <a:off x="803416" y="4639456"/>
            <a:ext cx="7441612" cy="493567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Datos 3"/>
          <p:cNvSpPr/>
          <p:nvPr/>
        </p:nvSpPr>
        <p:spPr>
          <a:xfrm>
            <a:off x="205472" y="806115"/>
            <a:ext cx="5491943" cy="821718"/>
          </a:xfrm>
          <a:prstGeom prst="flowChartInputOutput">
            <a:avLst/>
          </a:prstGeom>
          <a:solidFill>
            <a:srgbClr val="00B0F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98" name="Picture 2" descr="Cómo decidirse por nube publica o privada - I CLOUD SEV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576" y="5426615"/>
            <a:ext cx="2376609" cy="13309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33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36" y="442127"/>
            <a:ext cx="8405694" cy="55787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Elipse 2"/>
          <p:cNvSpPr/>
          <p:nvPr/>
        </p:nvSpPr>
        <p:spPr>
          <a:xfrm>
            <a:off x="245375" y="1250481"/>
            <a:ext cx="8572855" cy="130180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146" name="Picture 2" descr="La nube pública como servicio gana protagonismo en las empresas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592" y="4498328"/>
            <a:ext cx="2950538" cy="21637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os 4"/>
          <p:cNvSpPr/>
          <p:nvPr/>
        </p:nvSpPr>
        <p:spPr>
          <a:xfrm>
            <a:off x="-729025" y="442127"/>
            <a:ext cx="5491943" cy="821718"/>
          </a:xfrm>
          <a:prstGeom prst="flowChartInputOutput">
            <a:avLst/>
          </a:prstGeom>
          <a:solidFill>
            <a:srgbClr val="00B0F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942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58" y="242335"/>
            <a:ext cx="8224254" cy="59033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Datos 2"/>
          <p:cNvSpPr/>
          <p:nvPr/>
        </p:nvSpPr>
        <p:spPr>
          <a:xfrm>
            <a:off x="-1000331" y="242335"/>
            <a:ext cx="6285763" cy="973516"/>
          </a:xfrm>
          <a:prstGeom prst="flowChartInputOutput">
            <a:avLst/>
          </a:prstGeom>
          <a:solidFill>
            <a:srgbClr val="00B0F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>
            <a:off x="1109534" y="4385567"/>
            <a:ext cx="1874826" cy="759189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/>
          <p:cNvSpPr/>
          <p:nvPr/>
        </p:nvSpPr>
        <p:spPr>
          <a:xfrm>
            <a:off x="5683209" y="4186275"/>
            <a:ext cx="1874826" cy="759189"/>
          </a:xfrm>
          <a:prstGeom prst="ellipse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/>
          <p:cNvSpPr/>
          <p:nvPr/>
        </p:nvSpPr>
        <p:spPr>
          <a:xfrm>
            <a:off x="4745796" y="1945492"/>
            <a:ext cx="1874826" cy="75918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170" name="Picture 2" descr="Techgate - 4 principios para el éxito de la nube híbri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208" y="4945465"/>
            <a:ext cx="3102766" cy="174530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57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delos de Servicios Cloud Computing - Verbo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87"/>
          <a:stretch/>
        </p:blipFill>
        <p:spPr bwMode="auto">
          <a:xfrm>
            <a:off x="1105319" y="95794"/>
            <a:ext cx="9634771" cy="6762206"/>
          </a:xfrm>
          <a:prstGeom prst="rect">
            <a:avLst/>
          </a:prstGeom>
          <a:ln>
            <a:solidFill>
              <a:srgbClr val="FF0000"/>
            </a:solidFill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ube 1">
            <a:extLst>
              <a:ext uri="{FF2B5EF4-FFF2-40B4-BE49-F238E27FC236}">
                <a16:creationId xmlns:a16="http://schemas.microsoft.com/office/drawing/2014/main" id="{BB60F31C-3812-49C1-A3A2-D89E2F89B405}"/>
              </a:ext>
            </a:extLst>
          </p:cNvPr>
          <p:cNvSpPr/>
          <p:nvPr/>
        </p:nvSpPr>
        <p:spPr>
          <a:xfrm>
            <a:off x="4413885" y="2130105"/>
            <a:ext cx="4720046" cy="2423661"/>
          </a:xfrm>
          <a:prstGeom prst="cloud">
            <a:avLst/>
          </a:prstGeom>
          <a:solidFill>
            <a:schemeClr val="accent1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456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8800150-621A-43F8-9FAC-EC5770722E2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5635" y="1252405"/>
            <a:ext cx="7881538" cy="5454869"/>
          </a:xfrm>
          <a:prstGeom prst="rect">
            <a:avLst/>
          </a:prstGeom>
        </p:spPr>
      </p:pic>
      <p:sp>
        <p:nvSpPr>
          <p:cNvPr id="3" name="Datos 2"/>
          <p:cNvSpPr/>
          <p:nvPr/>
        </p:nvSpPr>
        <p:spPr>
          <a:xfrm>
            <a:off x="-2125747" y="150726"/>
            <a:ext cx="11483937" cy="975895"/>
          </a:xfrm>
          <a:prstGeom prst="flowChartInputOutput">
            <a:avLst/>
          </a:prstGeom>
          <a:solidFill>
            <a:srgbClr val="00B0F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COMPUTACION EN LA NUBE</a:t>
            </a:r>
          </a:p>
        </p:txBody>
      </p:sp>
    </p:spTree>
    <p:extLst>
      <p:ext uri="{BB962C8B-B14F-4D97-AF65-F5344CB8AC3E}">
        <p14:creationId xmlns:p14="http://schemas.microsoft.com/office/powerpoint/2010/main" val="275541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1" y="1189414"/>
            <a:ext cx="9232849" cy="49349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Datos 2"/>
          <p:cNvSpPr/>
          <p:nvPr/>
        </p:nvSpPr>
        <p:spPr>
          <a:xfrm>
            <a:off x="-2125747" y="168447"/>
            <a:ext cx="11483937" cy="975895"/>
          </a:xfrm>
          <a:prstGeom prst="flowChartInputOutput">
            <a:avLst/>
          </a:prstGeom>
          <a:solidFill>
            <a:srgbClr val="00B0F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Arquitectura de Computación en Nube en Capas </a:t>
            </a:r>
            <a:endParaRPr lang="es-ES" sz="2400" b="1" dirty="0"/>
          </a:p>
        </p:txBody>
      </p:sp>
      <p:pic>
        <p:nvPicPr>
          <p:cNvPr id="9218" name="Picture 2" descr="Qué es el desarrollo en la nube y en que le beneficia a mi empres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039" y="4706195"/>
            <a:ext cx="3882985" cy="19833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49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77" y="150726"/>
            <a:ext cx="9232849" cy="49349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Datos 2"/>
          <p:cNvSpPr/>
          <p:nvPr/>
        </p:nvSpPr>
        <p:spPr>
          <a:xfrm>
            <a:off x="-2125747" y="150726"/>
            <a:ext cx="11483937" cy="975895"/>
          </a:xfrm>
          <a:prstGeom prst="flowChartInputOutput">
            <a:avLst/>
          </a:prstGeom>
          <a:solidFill>
            <a:srgbClr val="00B0F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218" name="Picture 2" descr="Qué es el desarrollo en la nube y en que le beneficia a mi empres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039" y="4706195"/>
            <a:ext cx="3882985" cy="19833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88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pos de servicios dentro del cloud comput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3" b="10339"/>
          <a:stretch/>
        </p:blipFill>
        <p:spPr bwMode="auto">
          <a:xfrm>
            <a:off x="1589203" y="872455"/>
            <a:ext cx="9013593" cy="53018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64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943069" y="1501721"/>
            <a:ext cx="4158143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COMPUTACION EN LA NUBE</a:t>
            </a:r>
          </a:p>
        </p:txBody>
      </p:sp>
    </p:spTree>
    <p:extLst>
      <p:ext uri="{BB962C8B-B14F-4D97-AF65-F5344CB8AC3E}">
        <p14:creationId xmlns:p14="http://schemas.microsoft.com/office/powerpoint/2010/main" val="236704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61" y="1069834"/>
            <a:ext cx="6954474" cy="50120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 descr="Qué es el desarrollo en la nube y en que le beneficia a mi empresa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1" t="17561" r="271"/>
          <a:stretch/>
        </p:blipFill>
        <p:spPr bwMode="auto">
          <a:xfrm>
            <a:off x="7542948" y="2364466"/>
            <a:ext cx="1868254" cy="22717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ipos de servicios dentro del cloud computi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5" t="11233" r="48396" b="10339"/>
          <a:stretch/>
        </p:blipFill>
        <p:spPr bwMode="auto">
          <a:xfrm>
            <a:off x="9588616" y="741567"/>
            <a:ext cx="2483141" cy="53018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ipos de servicios dentro del cloud computi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5" t="50345" r="74131" b="13374"/>
          <a:stretch/>
        </p:blipFill>
        <p:spPr bwMode="auto">
          <a:xfrm>
            <a:off x="11672463" y="861400"/>
            <a:ext cx="399293" cy="245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95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Qué es el desarrollo en la nube y en que le beneficia a mi empresa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1" t="17561" r="271"/>
          <a:stretch/>
        </p:blipFill>
        <p:spPr bwMode="auto">
          <a:xfrm>
            <a:off x="9894263" y="2685100"/>
            <a:ext cx="1868254" cy="22717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CF970B4-754E-456D-9BA9-6EA7621B33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69" t="44156" r="42922" b="22718"/>
          <a:stretch/>
        </p:blipFill>
        <p:spPr>
          <a:xfrm>
            <a:off x="1104405" y="1615045"/>
            <a:ext cx="8495500" cy="47382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90CAABF-E8D9-460B-8C04-52CC9015820C}"/>
              </a:ext>
            </a:extLst>
          </p:cNvPr>
          <p:cNvSpPr txBox="1"/>
          <p:nvPr/>
        </p:nvSpPr>
        <p:spPr>
          <a:xfrm>
            <a:off x="1104405" y="405191"/>
            <a:ext cx="106581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Permite alquilar los recursos tales como servidores, software, redes, memoria, capacidad de procesamiento y almacenamiento, del proveedor en lugar de tener que comprarlos.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Adicionalmente, la infraestructura necesaria puede ser escalable dinámicamente en base a los recursos necesarios para la aplicación.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0330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9" y="741567"/>
            <a:ext cx="7197755" cy="52551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Qué es el desarrollo en la nube y en que le beneficia a mi empresa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7" t="17552" r="35750"/>
          <a:stretch/>
        </p:blipFill>
        <p:spPr bwMode="auto">
          <a:xfrm>
            <a:off x="7642370" y="2247518"/>
            <a:ext cx="1652632" cy="22899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ipos de servicios dentro del cloud computi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96" t="11233" r="25042" b="10339"/>
          <a:stretch/>
        </p:blipFill>
        <p:spPr bwMode="auto">
          <a:xfrm>
            <a:off x="9295002" y="741567"/>
            <a:ext cx="2718034" cy="53018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ipse 5"/>
          <p:cNvSpPr/>
          <p:nvPr/>
        </p:nvSpPr>
        <p:spPr>
          <a:xfrm>
            <a:off x="557985" y="2580830"/>
            <a:ext cx="6035761" cy="555477"/>
          </a:xfrm>
          <a:prstGeom prst="ellipse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307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é es el desarrollo en la nube y en que le beneficia a mi empresa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7" t="17552" r="35750"/>
          <a:stretch/>
        </p:blipFill>
        <p:spPr bwMode="auto">
          <a:xfrm>
            <a:off x="9126785" y="2284031"/>
            <a:ext cx="1652632" cy="22899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1C0DAF6-29E5-4CC3-892D-D37B3B1E69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61" t="38442" r="40292" b="26234"/>
          <a:stretch/>
        </p:blipFill>
        <p:spPr>
          <a:xfrm>
            <a:off x="638839" y="807521"/>
            <a:ext cx="8314008" cy="4595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23199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49" y="817134"/>
            <a:ext cx="7139031" cy="51507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2" descr="Qué es el desarrollo en la nube y en que le beneficia a mi empresa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6" r="65063"/>
          <a:stretch/>
        </p:blipFill>
        <p:spPr bwMode="auto">
          <a:xfrm>
            <a:off x="7665630" y="2255909"/>
            <a:ext cx="1899728" cy="22731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ipos de servicios dentro del cloud computi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79" t="11233" b="10339"/>
          <a:stretch/>
        </p:blipFill>
        <p:spPr bwMode="auto">
          <a:xfrm>
            <a:off x="9748008" y="741566"/>
            <a:ext cx="2282315" cy="53018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868"/>
          <a:stretch/>
        </p:blipFill>
        <p:spPr>
          <a:xfrm>
            <a:off x="335559" y="245672"/>
            <a:ext cx="9477872" cy="60292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6779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44FB73C-BBD0-4F68-A860-093305B6A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21" t="43889" r="40859" b="19444"/>
          <a:stretch/>
        </p:blipFill>
        <p:spPr>
          <a:xfrm>
            <a:off x="2073183" y="1707382"/>
            <a:ext cx="7557665" cy="42451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673266A-447F-4B05-A537-811C699E701A}"/>
              </a:ext>
            </a:extLst>
          </p:cNvPr>
          <p:cNvSpPr txBox="1"/>
          <p:nvPr/>
        </p:nvSpPr>
        <p:spPr>
          <a:xfrm>
            <a:off x="2751908" y="507053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SaaS: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Es el modelo en el cual una aplicación es alojada como un servicio para los consumidores quienes acceden a él a través de Internet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860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291905" y="444617"/>
            <a:ext cx="8992998" cy="1820411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dirty="0">
                <a:solidFill>
                  <a:schemeClr val="tx1"/>
                </a:solidFill>
              </a:rPr>
              <a:t>Computación en la Nube</a:t>
            </a:r>
          </a:p>
          <a:p>
            <a:pPr algn="ctr"/>
            <a:r>
              <a:rPr lang="es-ES" sz="4000" dirty="0">
                <a:solidFill>
                  <a:schemeClr val="tx1"/>
                </a:solidFill>
              </a:rPr>
              <a:t>Virtualización (VM)</a:t>
            </a:r>
            <a:r>
              <a:rPr lang="es-ES" sz="1000" dirty="0">
                <a:solidFill>
                  <a:schemeClr val="tx1"/>
                </a:solidFill>
              </a:rPr>
              <a:t> Virtual </a:t>
            </a:r>
            <a:r>
              <a:rPr lang="es-ES" sz="1000" dirty="0" err="1">
                <a:solidFill>
                  <a:schemeClr val="tx1"/>
                </a:solidFill>
              </a:rPr>
              <a:t>Machime</a:t>
            </a:r>
            <a:endParaRPr lang="es-ES" sz="4000" dirty="0">
              <a:solidFill>
                <a:schemeClr val="tx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EC70578-65F2-4307-A820-0651FF03F60C}"/>
              </a:ext>
            </a:extLst>
          </p:cNvPr>
          <p:cNvSpPr txBox="1"/>
          <p:nvPr/>
        </p:nvSpPr>
        <p:spPr>
          <a:xfrm>
            <a:off x="3048000" y="2611071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Una infraestructura virtualizada es la base para la mayoría de las nubes de alto rendimiento.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Se utiliza de manera amplia para poner en común los recursos de 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la infraestructura y puede proporcionar los elementos básicos para mejorar la agilidad y flexibilidad de un sistema en nube.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sz="1800" b="0" i="0" u="none" strike="noStrike" baseline="0" dirty="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800" b="0" i="0" u="none" strike="noStrike" baseline="0" dirty="0">
                <a:latin typeface="Arial" panose="020B0604020202020204" pitchFamily="34" charset="0"/>
              </a:rPr>
              <a:t>Los servidores continúan siendo el foco principal de la virtualización.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4408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69507245-E6B8-4E0C-ABD9-183B9A605B16}"/>
              </a:ext>
            </a:extLst>
          </p:cNvPr>
          <p:cNvSpPr txBox="1"/>
          <p:nvPr/>
        </p:nvSpPr>
        <p:spPr>
          <a:xfrm>
            <a:off x="914400" y="7722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Se refiere a la </a:t>
            </a:r>
            <a:r>
              <a:rPr lang="es-ES" sz="18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abstracción de los recursos lógicos 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lejos de sus recursos físicos subyacentes 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5DA204F-EB8A-43C7-8B0B-929760BEE219}"/>
              </a:ext>
            </a:extLst>
          </p:cNvPr>
          <p:cNvSpPr txBox="1"/>
          <p:nvPr/>
        </p:nvSpPr>
        <p:spPr>
          <a:xfrm>
            <a:off x="1419496" y="164258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La virtualización no es necesaria para crear un entorno en nube, pero </a:t>
            </a:r>
            <a:r>
              <a:rPr lang="es-ES" sz="18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permite una rápida escalabilidad de los recursos 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 una manera que en entornos no virtualizados se encuentra difícil de alcanzar 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1BCD15D-531A-4D69-95FC-E7F2607F6E45}"/>
              </a:ext>
            </a:extLst>
          </p:cNvPr>
          <p:cNvSpPr txBox="1"/>
          <p:nvPr/>
        </p:nvSpPr>
        <p:spPr>
          <a:xfrm>
            <a:off x="2020389" y="306696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La ventaja de la computación en nube es la </a:t>
            </a:r>
            <a:r>
              <a:rPr lang="es-ES" sz="18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capacidad de virtualizar y compartir recursos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entre las diferentes aplicaciones con el objetivo de mejorar la utilización del servidor </a:t>
            </a:r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55ACBD8-A832-4F29-BA8F-2A742FFADCBC}"/>
              </a:ext>
            </a:extLst>
          </p:cNvPr>
          <p:cNvSpPr/>
          <p:nvPr/>
        </p:nvSpPr>
        <p:spPr>
          <a:xfrm>
            <a:off x="7258050" y="5429250"/>
            <a:ext cx="4769928" cy="1315497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dirty="0">
                <a:solidFill>
                  <a:schemeClr val="tx1"/>
                </a:solidFill>
              </a:rPr>
              <a:t>Virtualización</a:t>
            </a:r>
          </a:p>
        </p:txBody>
      </p:sp>
    </p:spTree>
    <p:extLst>
      <p:ext uri="{BB962C8B-B14F-4D97-AF65-F5344CB8AC3E}">
        <p14:creationId xmlns:p14="http://schemas.microsoft.com/office/powerpoint/2010/main" val="338206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8069AB2-88A6-473F-ABA0-88D095674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6" t="26528" r="37422" b="6111"/>
          <a:stretch/>
        </p:blipFill>
        <p:spPr>
          <a:xfrm>
            <a:off x="2600325" y="676274"/>
            <a:ext cx="7286625" cy="59797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DE0F61D-0C59-4B0E-91F8-F77CCA6055D0}"/>
              </a:ext>
            </a:extLst>
          </p:cNvPr>
          <p:cNvSpPr/>
          <p:nvPr/>
        </p:nvSpPr>
        <p:spPr>
          <a:xfrm>
            <a:off x="377505" y="358892"/>
            <a:ext cx="6251895" cy="926983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Ejemplo de </a:t>
            </a:r>
          </a:p>
          <a:p>
            <a:pPr algn="ctr"/>
            <a:r>
              <a:rPr lang="es-ES" sz="3200" dirty="0">
                <a:solidFill>
                  <a:schemeClr val="tx1"/>
                </a:solidFill>
              </a:rPr>
              <a:t>Virtualización</a:t>
            </a:r>
          </a:p>
        </p:txBody>
      </p:sp>
    </p:spTree>
    <p:extLst>
      <p:ext uri="{BB962C8B-B14F-4D97-AF65-F5344CB8AC3E}">
        <p14:creationId xmlns:p14="http://schemas.microsoft.com/office/powerpoint/2010/main" val="389049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51" y="384872"/>
            <a:ext cx="9211898" cy="6210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Elipse 5"/>
          <p:cNvSpPr/>
          <p:nvPr/>
        </p:nvSpPr>
        <p:spPr>
          <a:xfrm>
            <a:off x="1565146" y="2114985"/>
            <a:ext cx="8925887" cy="1124124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554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BC596C1-2EE5-4DAE-9F7D-0F8A2D05F3DD}"/>
              </a:ext>
            </a:extLst>
          </p:cNvPr>
          <p:cNvSpPr txBox="1"/>
          <p:nvPr/>
        </p:nvSpPr>
        <p:spPr>
          <a:xfrm>
            <a:off x="548640" y="513193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La virtualización </a:t>
            </a:r>
            <a:r>
              <a:rPr lang="es-ES" sz="18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permite que múltiples instancias 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 los recursos de la infraestructura se ejecuten </a:t>
            </a:r>
            <a:r>
              <a:rPr lang="es-ES" sz="18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en el mismo hardware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con el control de acceso a esos recursos controlados por un </a:t>
            </a:r>
            <a:r>
              <a:rPr lang="es-ES" sz="18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hipervisor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BC4413E-B093-4138-A0E5-F4FA0000F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03" t="31250" r="36719" b="18889"/>
          <a:stretch/>
        </p:blipFill>
        <p:spPr>
          <a:xfrm>
            <a:off x="3596640" y="1914524"/>
            <a:ext cx="7391400" cy="48688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7027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BADA2CC-423E-4529-A417-2CAA956B9292}"/>
              </a:ext>
            </a:extLst>
          </p:cNvPr>
          <p:cNvSpPr txBox="1"/>
          <p:nvPr/>
        </p:nvSpPr>
        <p:spPr>
          <a:xfrm>
            <a:off x="827314" y="628940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</a:rPr>
              <a:t>H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ipervisor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ó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s-ES" sz="18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monitor de máquina virtual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(</a:t>
            </a:r>
            <a:r>
              <a:rPr lang="es-ES" sz="18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VMM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Virtual Machine Manager)</a:t>
            </a:r>
          </a:p>
          <a:p>
            <a:pPr algn="just"/>
            <a:endParaRPr lang="es-E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Es la </a:t>
            </a:r>
            <a:r>
              <a:rPr lang="es-ES" sz="1800" b="0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capa de software que controla el acceso al hardware anfitrión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crea y ejecuta máquinas virtuales.</a:t>
            </a:r>
          </a:p>
          <a:p>
            <a:pPr algn="just"/>
            <a:endParaRPr lang="es-E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Existen hipervisores: </a:t>
            </a:r>
          </a:p>
          <a:p>
            <a:pPr marL="1200150" lvl="2" indent="-285750" algn="just">
              <a:buFont typeface="Wingdings" panose="05000000000000000000" pitchFamily="2" charset="2"/>
              <a:buChar char="q"/>
            </a:pPr>
            <a:r>
              <a:rPr lang="es-E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nativos (</a:t>
            </a:r>
            <a:r>
              <a:rPr lang="es-ES" b="0" i="1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unhosted</a:t>
            </a:r>
            <a:r>
              <a:rPr lang="es-ES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 </a:t>
            </a:r>
            <a:r>
              <a:rPr lang="es-ES" b="0" i="1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bare</a:t>
            </a:r>
            <a:r>
              <a:rPr lang="es-ES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metal</a:t>
            </a:r>
            <a:r>
              <a:rPr lang="es-E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</a:p>
          <a:p>
            <a:pPr marL="1200150" lvl="2" indent="-285750" algn="just">
              <a:buFont typeface="Wingdings" panose="05000000000000000000" pitchFamily="2" charset="2"/>
              <a:buChar char="q"/>
            </a:pPr>
            <a:r>
              <a:rPr lang="es-E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anfitriones (</a:t>
            </a:r>
            <a:r>
              <a:rPr lang="es-ES" b="0" i="1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hosted</a:t>
            </a:r>
            <a:r>
              <a:rPr lang="es-ES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). </a:t>
            </a:r>
          </a:p>
          <a:p>
            <a:pPr algn="just"/>
            <a:endParaRPr lang="es-ES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es-ES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En una instancia nativa, 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se ejecuta </a:t>
            </a:r>
            <a:r>
              <a:rPr lang="es-ES" sz="18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directamente en el hardware anfitrión 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y permite ejecutar múltiples sistemas operativos en el mismo hardware físico. </a:t>
            </a:r>
          </a:p>
          <a:p>
            <a:pPr algn="just"/>
            <a:r>
              <a:rPr lang="es-ES" sz="1800" b="0" i="0" u="none" strike="noStrike" baseline="0" dirty="0">
                <a:latin typeface="Arial" panose="020B0604020202020204" pitchFamily="34" charset="0"/>
              </a:rPr>
              <a:t>Los hipervisores anfitriones se ejecutan </a:t>
            </a:r>
            <a:r>
              <a:rPr lang="es-ES" sz="18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sobre el sistema operativo anfitrión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 y permiten ejecutar entornos de sistemas operativos adicionales dentro del sistema operativo anfitrión.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C341E4-E20F-490F-B628-89CF7E7965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53" t="37222" r="61484" b="21389"/>
          <a:stretch/>
        </p:blipFill>
        <p:spPr>
          <a:xfrm>
            <a:off x="7477124" y="329646"/>
            <a:ext cx="2324101" cy="28384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75EC7D8-F5DF-4D49-8AB9-EB092FB03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53" t="37222" r="38750" b="21389"/>
          <a:stretch/>
        </p:blipFill>
        <p:spPr>
          <a:xfrm>
            <a:off x="8839199" y="3305175"/>
            <a:ext cx="2962275" cy="28384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7867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8A8AC0B-347F-4433-8F2C-8ACA38C4E4DB}"/>
              </a:ext>
            </a:extLst>
          </p:cNvPr>
          <p:cNvSpPr/>
          <p:nvPr/>
        </p:nvSpPr>
        <p:spPr>
          <a:xfrm>
            <a:off x="377505" y="358892"/>
            <a:ext cx="6251895" cy="926983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Elementos característicos de </a:t>
            </a:r>
            <a:r>
              <a:rPr lang="es-ES" sz="32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s-ES" sz="3200" dirty="0">
                <a:solidFill>
                  <a:schemeClr val="tx1"/>
                </a:solidFill>
              </a:rPr>
              <a:t>Virtualización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9A97B97-AE9B-45D3-9B65-7913132564D6}"/>
              </a:ext>
            </a:extLst>
          </p:cNvPr>
          <p:cNvSpPr txBox="1"/>
          <p:nvPr/>
        </p:nvSpPr>
        <p:spPr>
          <a:xfrm>
            <a:off x="4025966" y="183316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 Acceso.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 Aplicación.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 Servidor.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 Almacenamiento.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247EA2A-C559-4279-9B6B-B42E718AA442}"/>
              </a:ext>
            </a:extLst>
          </p:cNvPr>
          <p:cNvSpPr txBox="1"/>
          <p:nvPr/>
        </p:nvSpPr>
        <p:spPr>
          <a:xfrm>
            <a:off x="455452" y="3580787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</a:rPr>
              <a:t>L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os recursos deben ser </a:t>
            </a:r>
            <a:r>
              <a:rPr lang="es-ES" sz="1800" b="0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altamente configurables 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y flexibles.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Se pueden definir los rasgos del </a:t>
            </a:r>
            <a:r>
              <a:rPr lang="es-ES" sz="1800" b="0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software y del hardware 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que facilitan esta flexibilidad de acuerdo a uno o más de los siguientes </a:t>
            </a:r>
            <a:r>
              <a:rPr lang="es-ES" sz="1800" b="0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patrones de movilidad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E02EBEA-3A8F-4881-989E-73BCC357AC44}"/>
              </a:ext>
            </a:extLst>
          </p:cNvPr>
          <p:cNvSpPr txBox="1"/>
          <p:nvPr/>
        </p:nvSpPr>
        <p:spPr>
          <a:xfrm>
            <a:off x="7073966" y="4427964"/>
            <a:ext cx="430203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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Symbol" panose="05050102010706020507" pitchFamily="18" charset="2"/>
              </a:rPr>
              <a:t> 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P2V (</a:t>
            </a:r>
            <a:r>
              <a:rPr lang="es-ES" sz="1800" b="0" i="1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Physical</a:t>
            </a:r>
            <a:r>
              <a:rPr lang="es-E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800" b="0" i="1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to</a:t>
            </a:r>
            <a:r>
              <a:rPr lang="es-E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Virtual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 V2V (</a:t>
            </a:r>
            <a:r>
              <a:rPr lang="es-E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Virtual </a:t>
            </a:r>
            <a:r>
              <a:rPr lang="es-ES" sz="1800" b="0" i="1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to</a:t>
            </a:r>
            <a:r>
              <a:rPr lang="es-E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Virtual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 V2P (</a:t>
            </a:r>
            <a:r>
              <a:rPr lang="es-E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Virtual </a:t>
            </a:r>
            <a:r>
              <a:rPr lang="es-ES" sz="1800" b="0" i="1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to</a:t>
            </a:r>
            <a:r>
              <a:rPr lang="es-E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800" b="0" i="1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Physical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 P2P (</a:t>
            </a:r>
            <a:r>
              <a:rPr lang="es-ES" sz="1800" b="0" i="1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Physical</a:t>
            </a:r>
            <a:r>
              <a:rPr lang="es-E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800" b="0" i="1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to</a:t>
            </a:r>
            <a:r>
              <a:rPr lang="es-E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800" b="0" i="1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Physical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 D2C (</a:t>
            </a:r>
            <a:r>
              <a:rPr lang="es-ES" sz="1800" b="0" i="1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Datacenter</a:t>
            </a:r>
            <a:r>
              <a:rPr lang="es-E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800" b="0" i="1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to</a:t>
            </a:r>
            <a:r>
              <a:rPr lang="es-E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Cloud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 C2C (</a:t>
            </a:r>
            <a:r>
              <a:rPr lang="es-E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Cloud </a:t>
            </a:r>
            <a:r>
              <a:rPr lang="es-ES" sz="1800" b="0" i="1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to</a:t>
            </a:r>
            <a:r>
              <a:rPr lang="es-E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Cloud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 C2D (</a:t>
            </a:r>
            <a:r>
              <a:rPr lang="es-E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Cloud </a:t>
            </a:r>
            <a:r>
              <a:rPr lang="es-ES" sz="1800" b="0" i="1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to</a:t>
            </a:r>
            <a:r>
              <a:rPr lang="es-ES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800" b="0" i="1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Datacenter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). </a:t>
            </a:r>
          </a:p>
          <a:p>
            <a:r>
              <a:rPr lang="es-ES" sz="1800" b="0" i="0" u="none" strike="noStrike" baseline="0" dirty="0">
                <a:latin typeface="Arial" panose="020B0604020202020204" pitchFamily="34" charset="0"/>
              </a:rPr>
              <a:t> D2D (</a:t>
            </a:r>
            <a:r>
              <a:rPr lang="es-ES" sz="1800" b="0" i="1" u="none" strike="noStrike" baseline="0" dirty="0" err="1">
                <a:latin typeface="Arial" panose="020B0604020202020204" pitchFamily="34" charset="0"/>
              </a:rPr>
              <a:t>Datacenter</a:t>
            </a:r>
            <a:r>
              <a:rPr lang="es-ES" sz="1800" b="0" i="1" u="none" strike="noStrike" baseline="0" dirty="0">
                <a:latin typeface="Arial" panose="020B0604020202020204" pitchFamily="34" charset="0"/>
              </a:rPr>
              <a:t> </a:t>
            </a:r>
            <a:r>
              <a:rPr lang="es-ES" sz="1800" b="0" i="1" u="none" strike="noStrike" baseline="0" dirty="0" err="1">
                <a:latin typeface="Arial" panose="020B0604020202020204" pitchFamily="34" charset="0"/>
              </a:rPr>
              <a:t>to</a:t>
            </a:r>
            <a:r>
              <a:rPr lang="es-ES" sz="1800" b="0" i="1" u="none" strike="noStrike" baseline="0" dirty="0">
                <a:latin typeface="Arial" panose="020B0604020202020204" pitchFamily="34" charset="0"/>
              </a:rPr>
              <a:t> </a:t>
            </a:r>
            <a:r>
              <a:rPr lang="es-ES" sz="1800" b="0" i="1" u="none" strike="noStrike" baseline="0" dirty="0" err="1">
                <a:latin typeface="Arial" panose="020B0604020202020204" pitchFamily="34" charset="0"/>
              </a:rPr>
              <a:t>Datacenter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109769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995543B-390F-4A3C-9C16-6FDC8A08866B}"/>
              </a:ext>
            </a:extLst>
          </p:cNvPr>
          <p:cNvSpPr txBox="1"/>
          <p:nvPr/>
        </p:nvSpPr>
        <p:spPr>
          <a:xfrm>
            <a:off x="418012" y="558075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Existen varios elementos de virtualización: </a:t>
            </a:r>
          </a:p>
          <a:p>
            <a:endParaRPr lang="es-E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 Virtualización de servidores.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 Virtualización del almacenamiento.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 Virtualización de la red.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300DF46-9C46-4C95-9D2B-A2C10DF64CE6}"/>
              </a:ext>
            </a:extLst>
          </p:cNvPr>
          <p:cNvSpPr txBox="1"/>
          <p:nvPr/>
        </p:nvSpPr>
        <p:spPr>
          <a:xfrm>
            <a:off x="357051" y="2791273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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Symbol" panose="05050102010706020507" pitchFamily="18" charset="2"/>
              </a:rPr>
              <a:t> 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Reducción de costos.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 Facilidad de uso.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 Calidad del servicio (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QoS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Quality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of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service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 Fiabilidad.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 Tercerización de servicios IT.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 Facilidad de mantenimiento y actualización.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 Barreras de entrada bajas.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BB79917-0A01-4363-A41E-6E9CD97907AE}"/>
              </a:ext>
            </a:extLst>
          </p:cNvPr>
          <p:cNvSpPr txBox="1"/>
          <p:nvPr/>
        </p:nvSpPr>
        <p:spPr>
          <a:xfrm>
            <a:off x="357051" y="24219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i="0" u="sng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Beneficios de la virtualización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6681FC1-C592-4E4B-80D7-CDC69A36F565}"/>
              </a:ext>
            </a:extLst>
          </p:cNvPr>
          <p:cNvSpPr txBox="1"/>
          <p:nvPr/>
        </p:nvSpPr>
        <p:spPr>
          <a:xfrm>
            <a:off x="5529943" y="4712042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u="sng" dirty="0">
                <a:solidFill>
                  <a:srgbClr val="000000"/>
                </a:solidFill>
                <a:latin typeface="Arial" panose="020B0604020202020204" pitchFamily="34" charset="0"/>
              </a:rPr>
              <a:t>Retos:</a:t>
            </a:r>
          </a:p>
          <a:p>
            <a:endParaRPr lang="es-E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 Rendimiento.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 Seguridad y Privacidad.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 Control.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 Costo de ancho de banda.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 Confiabilidad. </a:t>
            </a:r>
          </a:p>
        </p:txBody>
      </p:sp>
    </p:spTree>
    <p:extLst>
      <p:ext uri="{BB962C8B-B14F-4D97-AF65-F5344CB8AC3E}">
        <p14:creationId xmlns:p14="http://schemas.microsoft.com/office/powerpoint/2010/main" val="19822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ED8282E-A8AB-4ED1-AED8-2710F0DF3E8E}"/>
              </a:ext>
            </a:extLst>
          </p:cNvPr>
          <p:cNvSpPr txBox="1"/>
          <p:nvPr/>
        </p:nvSpPr>
        <p:spPr>
          <a:xfrm>
            <a:off x="418011" y="504149"/>
            <a:ext cx="7158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u="sng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Arquitectura de Referencia de Computación en Nube del </a:t>
            </a:r>
            <a:r>
              <a:rPr lang="es-ES" b="1" u="sng" dirty="0">
                <a:solidFill>
                  <a:srgbClr val="000000"/>
                </a:solidFill>
                <a:latin typeface="Arial" panose="020B0604020202020204" pitchFamily="34" charset="0"/>
              </a:rPr>
              <a:t>N</a:t>
            </a:r>
            <a:r>
              <a:rPr lang="es-ES" sz="1800" b="1" u="sng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IST </a:t>
            </a:r>
            <a:endParaRPr lang="es-ES" b="1" u="sng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B58B6F3-9D05-4F28-A9DF-9FF700667E7E}"/>
              </a:ext>
            </a:extLst>
          </p:cNvPr>
          <p:cNvSpPr txBox="1"/>
          <p:nvPr/>
        </p:nvSpPr>
        <p:spPr>
          <a:xfrm>
            <a:off x="418011" y="1171027"/>
            <a:ext cx="451702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</a:rPr>
              <a:t>Se i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dentifica los principales actores, sus actividades y funciones en la computación en nube. </a:t>
            </a:r>
          </a:p>
          <a:p>
            <a:endParaRPr lang="es-E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El modelo conceptual muestra una arquitectura de alto nivel con la </a:t>
            </a:r>
            <a:r>
              <a:rPr lang="es-ES" sz="1800" b="0" i="0" u="none" strike="noStrike" baseline="0" dirty="0">
                <a:latin typeface="Arial" panose="020B0604020202020204" pitchFamily="34" charset="0"/>
              </a:rPr>
              <a:t>intención de facilitar la comprensión de los requerimientos, usos, características y estándares de la computación en nube. 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EC8F20-5BEA-4DF2-A0E0-C71189DCB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78" t="17074" r="31328" b="20278"/>
          <a:stretch/>
        </p:blipFill>
        <p:spPr>
          <a:xfrm>
            <a:off x="4563107" y="2152650"/>
            <a:ext cx="7490043" cy="4705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2058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291905" y="444617"/>
            <a:ext cx="8992998" cy="1820411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dirty="0">
                <a:solidFill>
                  <a:schemeClr val="tx1"/>
                </a:solidFill>
              </a:rPr>
              <a:t>Computación en la Nube</a:t>
            </a:r>
          </a:p>
          <a:p>
            <a:pPr algn="ctr"/>
            <a:r>
              <a:rPr lang="es-ES" sz="4000" dirty="0">
                <a:solidFill>
                  <a:schemeClr val="tx1"/>
                </a:solidFill>
              </a:rPr>
              <a:t>Otras cuestiones a tener en cuenta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291905" y="2482282"/>
            <a:ext cx="8992998" cy="380798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800" dirty="0">
                <a:solidFill>
                  <a:srgbClr val="3333CC"/>
                </a:solidFill>
              </a:rPr>
              <a:t>	# Portabilidad de la Información</a:t>
            </a:r>
          </a:p>
          <a:p>
            <a:endParaRPr lang="es-ES" sz="2800" dirty="0">
              <a:solidFill>
                <a:srgbClr val="3333CC"/>
              </a:solidFill>
            </a:endParaRPr>
          </a:p>
          <a:p>
            <a:r>
              <a:rPr lang="es-ES" sz="2800" dirty="0">
                <a:solidFill>
                  <a:srgbClr val="3333CC"/>
                </a:solidFill>
              </a:rPr>
              <a:t>	# Retos y Riesgos de Cloud Computing</a:t>
            </a:r>
          </a:p>
          <a:p>
            <a:endParaRPr lang="es-ES" sz="2800" dirty="0">
              <a:solidFill>
                <a:srgbClr val="3333CC"/>
              </a:solidFill>
            </a:endParaRPr>
          </a:p>
          <a:p>
            <a:r>
              <a:rPr lang="es-ES" sz="2800" dirty="0">
                <a:solidFill>
                  <a:srgbClr val="3333CC"/>
                </a:solidFill>
              </a:rPr>
              <a:t>	# Seguridad del Cloud Computing</a:t>
            </a:r>
          </a:p>
          <a:p>
            <a:endParaRPr lang="es-ES" sz="2800" dirty="0">
              <a:solidFill>
                <a:srgbClr val="3333CC"/>
              </a:solidFill>
            </a:endParaRPr>
          </a:p>
          <a:p>
            <a:r>
              <a:rPr lang="es-ES" sz="2800" dirty="0">
                <a:solidFill>
                  <a:srgbClr val="3333CC"/>
                </a:solidFill>
              </a:rPr>
              <a:t>	# Legislación y el 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264015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311" y="295852"/>
            <a:ext cx="8817506" cy="6498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ctángulo redondeado 2"/>
          <p:cNvSpPr/>
          <p:nvPr/>
        </p:nvSpPr>
        <p:spPr>
          <a:xfrm>
            <a:off x="1426866" y="644434"/>
            <a:ext cx="8219552" cy="793820"/>
          </a:xfrm>
          <a:prstGeom prst="roundRect">
            <a:avLst/>
          </a:prstGeom>
          <a:solidFill>
            <a:srgbClr val="00206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076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5" y="196171"/>
            <a:ext cx="9328557" cy="65733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ctángulo redondeado 2"/>
          <p:cNvSpPr/>
          <p:nvPr/>
        </p:nvSpPr>
        <p:spPr>
          <a:xfrm>
            <a:off x="361741" y="271304"/>
            <a:ext cx="8912888" cy="1205803"/>
          </a:xfrm>
          <a:prstGeom prst="roundRect">
            <a:avLst/>
          </a:prstGeom>
          <a:solidFill>
            <a:srgbClr val="00206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redondeado 3"/>
          <p:cNvSpPr/>
          <p:nvPr/>
        </p:nvSpPr>
        <p:spPr>
          <a:xfrm>
            <a:off x="493059" y="3772443"/>
            <a:ext cx="8912888" cy="990475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redondeado 4"/>
          <p:cNvSpPr/>
          <p:nvPr/>
        </p:nvSpPr>
        <p:spPr>
          <a:xfrm>
            <a:off x="493059" y="5270968"/>
            <a:ext cx="8912888" cy="990475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146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35" y="187434"/>
            <a:ext cx="9429227" cy="6458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ctángulo redondeado 2"/>
          <p:cNvSpPr/>
          <p:nvPr/>
        </p:nvSpPr>
        <p:spPr>
          <a:xfrm>
            <a:off x="361741" y="271304"/>
            <a:ext cx="8912888" cy="1205803"/>
          </a:xfrm>
          <a:prstGeom prst="roundRect">
            <a:avLst/>
          </a:prstGeom>
          <a:solidFill>
            <a:srgbClr val="00206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/>
          <p:cNvSpPr/>
          <p:nvPr/>
        </p:nvSpPr>
        <p:spPr>
          <a:xfrm>
            <a:off x="4592097" y="2341266"/>
            <a:ext cx="4280598" cy="413992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265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31" y="241160"/>
            <a:ext cx="9661547" cy="63497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ctángulo redondeado 2"/>
          <p:cNvSpPr/>
          <p:nvPr/>
        </p:nvSpPr>
        <p:spPr>
          <a:xfrm>
            <a:off x="226031" y="241160"/>
            <a:ext cx="8912888" cy="1205803"/>
          </a:xfrm>
          <a:prstGeom prst="roundRect">
            <a:avLst/>
          </a:prstGeom>
          <a:solidFill>
            <a:srgbClr val="00206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133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Imagen 2051"/>
          <p:cNvPicPr>
            <a:picLocks noChangeAspect="1"/>
          </p:cNvPicPr>
          <p:nvPr/>
        </p:nvPicPr>
        <p:blipFill rotWithShape="1">
          <a:blip r:embed="rId2"/>
          <a:srcRect l="20429" t="19052" r="19653" b="3809"/>
          <a:stretch/>
        </p:blipFill>
        <p:spPr>
          <a:xfrm>
            <a:off x="1493335" y="348343"/>
            <a:ext cx="8830614" cy="6395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Elipse 2"/>
          <p:cNvSpPr/>
          <p:nvPr/>
        </p:nvSpPr>
        <p:spPr>
          <a:xfrm>
            <a:off x="4378684" y="4199011"/>
            <a:ext cx="2916419" cy="1303629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581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14" y="72133"/>
            <a:ext cx="9699334" cy="6640709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447093" y="160773"/>
            <a:ext cx="9309855" cy="1205803"/>
          </a:xfrm>
          <a:prstGeom prst="roundRect">
            <a:avLst/>
          </a:prstGeom>
          <a:solidFill>
            <a:srgbClr val="00206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098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70" y="311499"/>
            <a:ext cx="9137446" cy="64407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446" y="4173828"/>
            <a:ext cx="2776493" cy="2102531"/>
          </a:xfrm>
          <a:prstGeom prst="rect">
            <a:avLst/>
          </a:prstGeom>
        </p:spPr>
      </p:pic>
      <p:sp>
        <p:nvSpPr>
          <p:cNvPr id="4" name="Rectángulo redondeado 3"/>
          <p:cNvSpPr/>
          <p:nvPr/>
        </p:nvSpPr>
        <p:spPr>
          <a:xfrm>
            <a:off x="375670" y="311499"/>
            <a:ext cx="8912888" cy="823964"/>
          </a:xfrm>
          <a:prstGeom prst="roundRect">
            <a:avLst/>
          </a:prstGeom>
          <a:solidFill>
            <a:srgbClr val="00206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257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8" y="262674"/>
            <a:ext cx="9743812" cy="6403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ctángulo redondeado 2"/>
          <p:cNvSpPr/>
          <p:nvPr/>
        </p:nvSpPr>
        <p:spPr>
          <a:xfrm>
            <a:off x="498005" y="329664"/>
            <a:ext cx="9078744" cy="1063708"/>
          </a:xfrm>
          <a:prstGeom prst="roundRect">
            <a:avLst/>
          </a:prstGeom>
          <a:solidFill>
            <a:srgbClr val="00206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981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6" y="130669"/>
            <a:ext cx="9651796" cy="66555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ctángulo redondeado 2"/>
          <p:cNvSpPr/>
          <p:nvPr/>
        </p:nvSpPr>
        <p:spPr>
          <a:xfrm>
            <a:off x="507385" y="422030"/>
            <a:ext cx="8912888" cy="1296238"/>
          </a:xfrm>
          <a:prstGeom prst="roundRect">
            <a:avLst/>
          </a:prstGeom>
          <a:solidFill>
            <a:srgbClr val="00206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29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935605" y="2076425"/>
            <a:ext cx="5506496" cy="292407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41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Fin de la presentación del Material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103032" y="1231290"/>
            <a:ext cx="9171642" cy="169027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/>
              <a:t>COMPUTACION EN LA NUBE</a:t>
            </a:r>
          </a:p>
        </p:txBody>
      </p:sp>
    </p:spTree>
    <p:extLst>
      <p:ext uri="{BB962C8B-B14F-4D97-AF65-F5344CB8AC3E}">
        <p14:creationId xmlns:p14="http://schemas.microsoft.com/office/powerpoint/2010/main" val="54506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14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139" y="188355"/>
            <a:ext cx="9211114" cy="64812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Elipse 2"/>
          <p:cNvSpPr/>
          <p:nvPr/>
        </p:nvSpPr>
        <p:spPr>
          <a:xfrm>
            <a:off x="4933354" y="4373854"/>
            <a:ext cx="1670424" cy="945743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519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66791"/>
            <a:ext cx="11087100" cy="6181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6439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322" y="268344"/>
            <a:ext cx="9378892" cy="64693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Datos 5"/>
          <p:cNvSpPr/>
          <p:nvPr/>
        </p:nvSpPr>
        <p:spPr>
          <a:xfrm>
            <a:off x="-1123445" y="268344"/>
            <a:ext cx="11745659" cy="1195754"/>
          </a:xfrm>
          <a:prstGeom prst="flowChartInputOutput">
            <a:avLst/>
          </a:prstGeom>
          <a:solidFill>
            <a:srgbClr val="00B0F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280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915" y="213385"/>
            <a:ext cx="9597005" cy="64486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3327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1000">
              <a:schemeClr val="accent1">
                <a:lumMod val="0"/>
                <a:lumOff val="100000"/>
              </a:schemeClr>
            </a:gs>
            <a:gs pos="100000">
              <a:srgbClr val="486A70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90" y="414696"/>
            <a:ext cx="5680083" cy="41170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036" y="2473233"/>
            <a:ext cx="5598930" cy="42608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Elipse 3"/>
          <p:cNvSpPr/>
          <p:nvPr/>
        </p:nvSpPr>
        <p:spPr>
          <a:xfrm>
            <a:off x="6659204" y="3501588"/>
            <a:ext cx="1911584" cy="493567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/>
          <p:cNvSpPr/>
          <p:nvPr/>
        </p:nvSpPr>
        <p:spPr>
          <a:xfrm>
            <a:off x="6659204" y="3992070"/>
            <a:ext cx="4268008" cy="493567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/>
          <p:cNvSpPr/>
          <p:nvPr/>
        </p:nvSpPr>
        <p:spPr>
          <a:xfrm>
            <a:off x="6659204" y="5410298"/>
            <a:ext cx="5463762" cy="493567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/>
          <p:cNvSpPr/>
          <p:nvPr/>
        </p:nvSpPr>
        <p:spPr>
          <a:xfrm>
            <a:off x="6659204" y="5985745"/>
            <a:ext cx="5463762" cy="493567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6659204" y="4485637"/>
            <a:ext cx="4268008" cy="493567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436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ra">
  <a:themeElements>
    <a:clrScheme name="Tipo de madera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Tipo de madera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ipo de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3143</TotalTime>
  <Words>667</Words>
  <Application>Microsoft Office PowerPoint</Application>
  <PresentationFormat>Panorámica</PresentationFormat>
  <Paragraphs>83</Paragraphs>
  <Slides>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1" baseType="lpstr">
      <vt:lpstr>Arial</vt:lpstr>
      <vt:lpstr>Bookman Old Style</vt:lpstr>
      <vt:lpstr>Century Gothic</vt:lpstr>
      <vt:lpstr>Symbol</vt:lpstr>
      <vt:lpstr>Wingdings</vt:lpstr>
      <vt:lpstr>Tipo de madera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 K</dc:creator>
  <cp:lastModifiedBy>m k2</cp:lastModifiedBy>
  <cp:revision>136</cp:revision>
  <dcterms:created xsi:type="dcterms:W3CDTF">2020-03-26T14:04:20Z</dcterms:created>
  <dcterms:modified xsi:type="dcterms:W3CDTF">2021-04-15T22:00:44Z</dcterms:modified>
</cp:coreProperties>
</file>